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87" r:id="rId4"/>
    <p:sldId id="289" r:id="rId5"/>
    <p:sldId id="296" r:id="rId6"/>
    <p:sldId id="291" r:id="rId7"/>
    <p:sldId id="292" r:id="rId8"/>
    <p:sldId id="283" r:id="rId9"/>
    <p:sldId id="294" r:id="rId10"/>
    <p:sldId id="277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DC66A-323C-4340-BED5-77BA346D9053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97970-BCAA-4678-BD12-7C870EF65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0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97970-BCAA-4678-BD12-7C870EF65B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90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97970-BCAA-4678-BD12-7C870EF65B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1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0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4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19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6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10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6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8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68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40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72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2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5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3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09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018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29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88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825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73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2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5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7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2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0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A38D-67EE-4C83-B88B-4FDA75B04E8C}" type="datetimeFigureOut">
              <a:rPr lang="en-US" smtClean="0"/>
              <a:t>18/2/2021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ED147F-AB59-4692-A365-D41EDB87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9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697" y="4650668"/>
            <a:ext cx="10668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972" y="4542231"/>
            <a:ext cx="10668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73723" y="1572364"/>
            <a:ext cx="10902462" cy="144655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LƯỢNG </a:t>
            </a:r>
          </a:p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LUẬT BẢO TOÀN ĐỘNG LƯỢNG</a:t>
            </a:r>
            <a:endParaRPr lang="en-US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1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35753" y="554304"/>
            <a:ext cx="54393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 LẠI KIẾN THỨC CŨ: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66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875212" y="1935544"/>
                <a:ext cx="10058400" cy="34826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kumimoji="0" lang="en-US" sz="3000" b="1" i="0" u="none" strike="noStrike" cap="none" normalizeH="0" baseline="-3000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kumimoji="0" lang="en-US" sz="30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en-US" sz="3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Thế năng: W</a:t>
                </a:r>
                <a:r>
                  <a:rPr kumimoji="0" lang="en-US" sz="3000" b="1" i="0" u="none" strike="noStrike" cap="none" normalizeH="0" baseline="-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mgz                              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Cơ năng: W = W</a:t>
                </a:r>
                <a:r>
                  <a:rPr kumimoji="0" lang="en-US" sz="3000" b="1" i="0" u="none" strike="noStrike" cap="none" normalizeH="0" baseline="-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W</a:t>
                </a:r>
                <a:r>
                  <a:rPr kumimoji="0" lang="en-US" sz="3000" b="1" i="0" u="none" strike="noStrike" cap="none" normalizeH="0" baseline="-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en-US" sz="3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luật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bảo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toàn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cơ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W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mv</a:t>
                </a:r>
                <a:r>
                  <a:rPr kumimoji="0" lang="en-US" sz="30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mgz = hằng số.</a:t>
                </a:r>
              </a:p>
              <a:p>
                <a:r>
                  <a:rPr lang="en-US" sz="3000" b="1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3000" b="1" baseline="-3000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r>
                  <a:rPr lang="en-US" sz="3000" b="1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W</a:t>
                </a:r>
                <a:r>
                  <a:rPr lang="en-US" sz="3000" b="1" baseline="-30000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</a:t>
                </a:r>
                <a:r>
                  <a:rPr lang="en-US" sz="3000" b="1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sz="3000" b="1" baseline="-25000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3000" b="1" baseline="-25000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3000" b="1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đều </a:t>
                </a:r>
                <a:r>
                  <a:rPr lang="en-US" sz="3000" b="1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 đơn vị </a:t>
                </a:r>
                <a:r>
                  <a:rPr lang="en-US" sz="3000" b="1" dirty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J </a:t>
                </a:r>
                <a:r>
                  <a:rPr lang="en-US" sz="3000" b="1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sz="3000" b="1" dirty="0">
                  <a:solidFill>
                    <a:srgbClr val="0066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5212" y="1935544"/>
                <a:ext cx="10058400" cy="3482620"/>
              </a:xfrm>
              <a:prstGeom prst="rect">
                <a:avLst/>
              </a:prstGeom>
              <a:blipFill rotWithShape="1">
                <a:blip r:embed="rId3"/>
                <a:stretch>
                  <a:fillRect l="-1455" b="-49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68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9654" y="525806"/>
            <a:ext cx="10296525" cy="863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u="sng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800kg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72km/h.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3699" y="1793361"/>
            <a:ext cx="23294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800kg 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72km/h = 20m/s 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 (J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57516" y="1692187"/>
                <a:ext cx="4305987" cy="1352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Giải: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ô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tô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.800.20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16.10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</a:p>
              <a:p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516" y="1692187"/>
                <a:ext cx="4305987" cy="1352550"/>
              </a:xfrm>
              <a:prstGeom prst="rect">
                <a:avLst/>
              </a:prstGeom>
              <a:blipFill>
                <a:blip r:embed="rId2"/>
                <a:stretch>
                  <a:fillRect l="-2125" t="-3620" r="-1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69654" y="3294424"/>
            <a:ext cx="10402476" cy="1141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b="1" u="sng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  <a:r>
              <a:rPr lang="en-US" sz="24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1tấn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43,2km/h.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99" y="4532604"/>
            <a:ext cx="24681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1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1000kg 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43,2km/h = 12m/s            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 (J)</a:t>
            </a: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848016" y="4794390"/>
                <a:ext cx="4459875" cy="1440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2400" b="1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ô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tô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</a:pP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.1000.12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72.10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</a:p>
              <a:p>
                <a:pPr>
                  <a:lnSpc>
                    <a:spcPct val="107000"/>
                  </a:lnSpc>
                </a:pP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016" y="4794390"/>
                <a:ext cx="4459875" cy="1440715"/>
              </a:xfrm>
              <a:prstGeom prst="rect">
                <a:avLst/>
              </a:prstGeom>
              <a:blipFill>
                <a:blip r:embed="rId3"/>
                <a:stretch>
                  <a:fillRect l="-2049" t="-3376" r="-1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61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00150" y="210235"/>
            <a:ext cx="104013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2,0N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2,5J.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Lấy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g = 10m/s</a:t>
            </a:r>
            <a:r>
              <a:rPr lang="en-US" sz="2400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0150" y="1289263"/>
            <a:ext cx="27813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=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2,0N</a:t>
            </a:r>
          </a:p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2,5J 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= 10m/s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eaLnBrk="0" fontAlgn="base" hangingPunct="0"/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v=? m/s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12381" y="1218702"/>
                <a:ext cx="5762924" cy="1737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= mg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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= m.10 =&gt;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0,2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kg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W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đ</m:t>
                                </m:r>
                              </m:sub>
                            </m:sSub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2.2,5</m:t>
                            </m:r>
                          </m:num>
                          <m:den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0,2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5m/s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381" y="1218702"/>
                <a:ext cx="5762924" cy="1737848"/>
              </a:xfrm>
              <a:prstGeom prst="rect">
                <a:avLst/>
              </a:prstGeom>
              <a:blipFill>
                <a:blip r:embed="rId2"/>
                <a:stretch>
                  <a:fillRect l="-1586" r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200150" y="3360794"/>
            <a:ext cx="10134600" cy="863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u="sng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en-US" sz="2400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0,5kg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20m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= 10m/s</a:t>
            </a:r>
            <a:r>
              <a:rPr lang="en-US" sz="240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71600" y="4405032"/>
            <a:ext cx="2163127" cy="206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= 0,5kg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= 10m/s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 J</a:t>
            </a: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86677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48249" y="4780568"/>
            <a:ext cx="4605201" cy="96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baseline="-250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mgz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0,5.10.20 = 100 J                                         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86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725" y="371846"/>
            <a:ext cx="10839450" cy="863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u="sng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15m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800g.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= 10m/s</a:t>
            </a:r>
            <a:r>
              <a:rPr lang="en-US" sz="240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47725" y="1459632"/>
            <a:ext cx="23717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= 15m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= 800g = 0,8kg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=10m/s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=? J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1989022" y="11339194"/>
            <a:ext cx="744422" cy="1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4921841" y="1747011"/>
            <a:ext cx="4457290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4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mgz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0,8.10.15 = 120 J </a:t>
            </a:r>
            <a:endParaRPr lang="en-US" sz="24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7725" y="3085114"/>
            <a:ext cx="10572750" cy="1141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b="1" u="sng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6: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1500g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1,5J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= 10m/s</a:t>
            </a:r>
            <a:r>
              <a:rPr lang="en-US" sz="240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7725" y="4407815"/>
            <a:ext cx="2210862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1500g =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1,5kg</a:t>
            </a:r>
          </a:p>
          <a:p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1,5J 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= 10m/s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?m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53380" y="4407815"/>
                <a:ext cx="4877489" cy="1409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W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mg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1,5</m:t>
                        </m:r>
                      </m:num>
                      <m:den>
                        <m:r>
                          <a:rPr lang="en-US" sz="2400" i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1,5.10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0,1m  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380" y="4407815"/>
                <a:ext cx="4877489" cy="1409873"/>
              </a:xfrm>
              <a:prstGeom prst="rect">
                <a:avLst/>
              </a:prstGeom>
              <a:blipFill>
                <a:blip r:embed="rId2"/>
                <a:stretch>
                  <a:fillRect l="-2000" t="-3463" r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4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0050" y="30629"/>
            <a:ext cx="9391650" cy="19389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10m (so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5kg.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Cho g = 10m/s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a.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b.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c.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299460" y="3204209"/>
            <a:ext cx="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55758" y="1948752"/>
            <a:ext cx="391477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=10m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5kg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g= 10m/s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386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=?J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386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z =? 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v =? m/s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3042" y="1752564"/>
                <a:ext cx="5642271" cy="461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="1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500 = 2.5.10.z =&gt; z = 5m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+mgz 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.5.v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.5.v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+0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(z = 0)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định luật bảo toàn cơ năng: </a:t>
                </a: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500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 5.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v =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m/s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042" y="1752564"/>
                <a:ext cx="5642271" cy="4611775"/>
              </a:xfrm>
              <a:prstGeom prst="rect">
                <a:avLst/>
              </a:prstGeom>
              <a:blipFill>
                <a:blip r:embed="rId3"/>
                <a:stretch>
                  <a:fillRect l="-1730" b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10530840" y="2324749"/>
            <a:ext cx="0" cy="1575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353675" y="2095500"/>
            <a:ext cx="371475" cy="229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10530840" y="2324749"/>
            <a:ext cx="327660" cy="1494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0306050" y="3900057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810873" y="1857375"/>
            <a:ext cx="1181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: v = 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007565" y="3847935"/>
            <a:ext cx="6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  <a:r>
              <a:rPr lang="en-US" dirty="0" smtClean="0"/>
              <a:t>= 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729912" y="2752994"/>
            <a:ext cx="257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50316" y="4068426"/>
            <a:ext cx="1059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5758" y="4277172"/>
                <a:ext cx="3701757" cy="2460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năng: 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0  +   5.10.10 = 500J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(Vì v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0)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58" y="4277172"/>
                <a:ext cx="3701757" cy="2460545"/>
              </a:xfrm>
              <a:prstGeom prst="rect">
                <a:avLst/>
              </a:prstGeom>
              <a:blipFill>
                <a:blip r:embed="rId4"/>
                <a:stretch>
                  <a:fillRect l="-2467" t="-1985" b="-4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2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21" grpId="0"/>
      <p:bldP spid="22" grpId="0"/>
      <p:bldP spid="23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0821" y="59700"/>
            <a:ext cx="11125200" cy="21513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100m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400g.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Cho g = 10m/s</a:t>
            </a:r>
            <a:r>
              <a:rPr lang="en-US" sz="2400" baseline="300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chạm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038295" y="2210280"/>
            <a:ext cx="31684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=100m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400g =0,4kg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10m/s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386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=?J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1F386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z =? 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3W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v = ? m/s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6035" y="2211058"/>
                <a:ext cx="6856639" cy="424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3W</a:t>
                </a:r>
                <a:r>
                  <a:rPr lang="en-US" sz="2400" baseline="-250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400 = 4.0,4.10.z =&gt; z = 25m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+mgz 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.0,4.v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.0,4.v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+0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(z=0)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400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 0,4.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v = 20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m/s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035" y="2211058"/>
                <a:ext cx="6856639" cy="4242443"/>
              </a:xfrm>
              <a:prstGeom prst="rect">
                <a:avLst/>
              </a:prstGeom>
              <a:blipFill>
                <a:blip r:embed="rId2"/>
                <a:stretch>
                  <a:fillRect l="-1423" t="-1149" b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92011" y="4457049"/>
                <a:ext cx="4724400" cy="1721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 năng tại mặt đất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năng: 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0 + 0,4.10.100 = 400J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 = 0)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11" y="4457049"/>
                <a:ext cx="4724400" cy="1721882"/>
              </a:xfrm>
              <a:prstGeom prst="rect">
                <a:avLst/>
              </a:prstGeom>
              <a:blipFill>
                <a:blip r:embed="rId3"/>
                <a:stretch>
                  <a:fillRect l="-2065" t="-2827" b="-7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81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28649" y="258412"/>
                <a:ext cx="8601075" cy="2137765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228600" marR="0" indent="-2286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200" b="1" u="sng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2200" b="1" u="sng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9:</a:t>
                </a:r>
                <a:r>
                  <a:rPr lang="en-US" sz="2200" b="1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200" b="1" dirty="0">
                    <a:ln>
                      <a:noFill/>
                    </a:ln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1kg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thả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rơi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cao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20m.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Lấy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 = 10m/s</a:t>
                </a:r>
                <a:r>
                  <a:rPr lang="en-US" sz="2200" baseline="300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Cơ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thả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Ở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cao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lúc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chạm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9" y="258412"/>
                <a:ext cx="8601075" cy="2137765"/>
              </a:xfrm>
              <a:prstGeom prst="rect">
                <a:avLst/>
              </a:prstGeom>
              <a:blipFill>
                <a:blip r:embed="rId2"/>
                <a:stretch>
                  <a:fillRect l="-849" t="-1416" b="-424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42975" y="2367796"/>
                <a:ext cx="3048000" cy="276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Tóm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= 1kg</a:t>
                </a:r>
              </a:p>
              <a:p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20m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= 10m/s</a:t>
                </a:r>
                <a:r>
                  <a:rPr lang="en-US" sz="20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W</a:t>
                </a:r>
                <a:r>
                  <a:rPr lang="en-US" sz="20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=?J</a:t>
                </a:r>
              </a:p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z =? m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000" baseline="-30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accent5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accent5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accent5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000" baseline="-30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v = ? m/s </a:t>
                </a:r>
              </a:p>
              <a:p>
                <a:endParaRPr lang="en-US" sz="20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75" y="2367796"/>
                <a:ext cx="3048000" cy="2768322"/>
              </a:xfrm>
              <a:prstGeom prst="rect">
                <a:avLst/>
              </a:prstGeom>
              <a:blipFill>
                <a:blip r:embed="rId3"/>
                <a:stretch>
                  <a:fillRect l="-2200" t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46320" y="2402751"/>
                <a:ext cx="7720422" cy="424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sz="2400" dirty="0" smtClean="0"/>
                  <a:t>=&gt;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4W</a:t>
                </a:r>
                <a:r>
                  <a:rPr lang="en-US" sz="2400" baseline="-250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= 5.1.10.z =&gt; z = 4m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.1.v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.1</m:t>
                    </m:r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+0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(z =0)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 1.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v = 20m/s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402751"/>
                <a:ext cx="7720422" cy="4242443"/>
              </a:xfrm>
              <a:prstGeom prst="rect">
                <a:avLst/>
              </a:prstGeom>
              <a:blipFill>
                <a:blip r:embed="rId4"/>
                <a:stretch>
                  <a:fillRect l="-1185" b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6778" y="4939471"/>
                <a:ext cx="5024846" cy="1586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 năng tại mặt đất</a:t>
                </a:r>
              </a:p>
              <a:p>
                <a:r>
                  <a:rPr lang="en-US" sz="2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năng: </a:t>
                </a:r>
                <a:endParaRPr lang="en-US" sz="22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W</a:t>
                </a:r>
                <a:r>
                  <a:rPr lang="en-US" sz="22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W</a:t>
                </a:r>
                <a:r>
                  <a:rPr lang="en-US" sz="22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2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2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0 + 1.10.20 = 200J  </a:t>
                </a:r>
                <a:r>
                  <a:rPr lang="en-US" sz="2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 = 0)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78" y="4939471"/>
                <a:ext cx="5024846" cy="1586075"/>
              </a:xfrm>
              <a:prstGeom prst="rect">
                <a:avLst/>
              </a:prstGeom>
              <a:blipFill>
                <a:blip r:embed="rId5"/>
                <a:stretch>
                  <a:fillRect l="-1578" t="-2308" b="-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1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9125" y="69414"/>
            <a:ext cx="11315700" cy="1785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200" b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2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</a:t>
            </a:r>
            <a:r>
              <a:rPr lang="en-US" sz="2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0g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ném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m/s.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spc="-50" dirty="0" err="1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= 10m/s</a:t>
            </a:r>
            <a:r>
              <a:rPr lang="en-US" sz="2200" spc="-50" baseline="300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ném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2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200" baseline="-250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lang="en-US" sz="2200" baseline="-250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4W</a:t>
            </a:r>
            <a:r>
              <a:rPr lang="en-US" sz="2200" baseline="-250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>
              <a:tabLst>
                <a:tab pos="457200" algn="l"/>
              </a:tabLst>
            </a:pPr>
            <a:r>
              <a:rPr lang="en-US" sz="220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9176" y="2098655"/>
            <a:ext cx="30670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40g = 0,04kg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20m/s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10m/s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=?J</a:t>
            </a:r>
          </a:p>
          <a:p>
            <a:pPr marL="457200" indent="-457200"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=?m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000" baseline="-25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?m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14939" y="1993463"/>
                <a:ext cx="5167311" cy="3937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4W</a:t>
                </a:r>
                <a:r>
                  <a:rPr lang="en-US" sz="2400" baseline="-250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5.0,04.10.z =&gt; z = 4m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+ 0,04.10.z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 = 0)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8 = 0,04.10.z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939" y="1993463"/>
                <a:ext cx="5167311" cy="3937873"/>
              </a:xfrm>
              <a:prstGeom prst="rect">
                <a:avLst/>
              </a:prstGeom>
              <a:blipFill>
                <a:blip r:embed="rId3"/>
                <a:stretch>
                  <a:fillRect l="-1769" t="-1238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10925175" y="3333810"/>
            <a:ext cx="0" cy="14001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72775" y="4743450"/>
            <a:ext cx="304800" cy="275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10925175" y="3371850"/>
            <a:ext cx="371475" cy="13620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077575" y="3133755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 = 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077575" y="4733925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  <a:r>
              <a:rPr lang="en-US" dirty="0" smtClean="0"/>
              <a:t> = 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868025" y="3962400"/>
            <a:ext cx="18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444162" y="5030331"/>
            <a:ext cx="9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5611" y="4578131"/>
                <a:ext cx="5299166" cy="1504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    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.0,04.20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8J     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z = 0)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11" y="4578131"/>
                <a:ext cx="5299166" cy="1504771"/>
              </a:xfrm>
              <a:prstGeom prst="rect">
                <a:avLst/>
              </a:prstGeom>
              <a:blipFill>
                <a:blip r:embed="rId4"/>
                <a:stretch>
                  <a:fillRect l="-1841" t="-3239" b="-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53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2" grpId="0"/>
      <p:bldP spid="13" grpId="0"/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2024" y="221488"/>
            <a:ext cx="11077575" cy="18859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228600" algn="l"/>
              </a:tabLst>
            </a:pPr>
            <a:r>
              <a:rPr lang="en-US" sz="2200" b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2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11: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100g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smtClean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36km/h.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= 10m/s</a:t>
            </a:r>
            <a:r>
              <a:rPr lang="en-US" sz="2200" spc="-50" baseline="3000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200" dirty="0" smtClean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spc="-50" dirty="0" err="1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spc="-50" dirty="0">
                <a:solidFill>
                  <a:srgbClr val="1F386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0146" y="2132325"/>
            <a:ext cx="30670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100g = 0,1kg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36km/h =10m/s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10m/s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=?J</a:t>
            </a:r>
          </a:p>
          <a:p>
            <a:pPr marL="457200" indent="-457200"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=?m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=3W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457200" indent="-457200">
              <a:buFontTx/>
              <a:buAutoNum type="alphaLcPeriod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?m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52160" y="2225491"/>
                <a:ext cx="5960813" cy="4307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3W</a:t>
                </a:r>
                <a:r>
                  <a:rPr lang="en-US" sz="2400" baseline="-250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4.0,1.10.z =&gt; z =1,25 m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+ 0,1.10.z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 = 0)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0,1.10.z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z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5m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2225491"/>
                <a:ext cx="5960813" cy="4307205"/>
              </a:xfrm>
              <a:prstGeom prst="rect">
                <a:avLst/>
              </a:prstGeom>
              <a:blipFill>
                <a:blip r:embed="rId2"/>
                <a:stretch>
                  <a:fillRect l="-1534" t="-1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6562" y="4724876"/>
                <a:ext cx="4894217" cy="1504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    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.0,1.10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+ 0</a:t>
                </a:r>
                <a:r>
                  <a:rPr lang="en-US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5J     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z = 0)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62" y="4724876"/>
                <a:ext cx="4894217" cy="1504771"/>
              </a:xfrm>
              <a:prstGeom prst="rect">
                <a:avLst/>
              </a:prstGeom>
              <a:blipFill>
                <a:blip r:embed="rId3"/>
                <a:stretch>
                  <a:fillRect l="-1993" t="-3239" b="-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98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0075" y="38100"/>
                <a:ext cx="11163299" cy="2671501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tabLst>
                    <a:tab pos="228600" algn="l"/>
                  </a:tabLst>
                </a:pPr>
                <a:r>
                  <a:rPr lang="en-US" sz="2200" b="1" spc="-5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2200" b="1" spc="-5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12: </a:t>
                </a:r>
                <a:r>
                  <a:rPr lang="en-US" sz="2200" spc="-50" dirty="0" err="1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200" spc="-50" dirty="0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500g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ném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12 m/s.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Bỏ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qua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cản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khí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gốc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Lấy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 = 10m/s</a:t>
                </a:r>
                <a:r>
                  <a:rPr lang="en-US" sz="2200" spc="-50" baseline="3000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457200" algn="l"/>
                  </a:tabLst>
                </a:pPr>
                <a:r>
                  <a:rPr lang="en-US" sz="2200" spc="-50" dirty="0" err="1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a.Tìm</a:t>
                </a:r>
                <a:r>
                  <a:rPr lang="en-US" sz="2200" spc="-50" dirty="0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cơ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ném</a:t>
                </a:r>
                <a:r>
                  <a:rPr lang="en-US" sz="2200" spc="-50" dirty="0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457200">
                  <a:lnSpc>
                    <a:spcPct val="150000"/>
                  </a:lnSpc>
                  <a:tabLst>
                    <a:tab pos="457200" algn="l"/>
                  </a:tabLst>
                </a:pPr>
                <a:r>
                  <a:rPr lang="en-US" sz="2200" dirty="0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:r>
                  <a:rPr lang="en-US" sz="22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 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 trí mà tại đó </a:t>
                </a:r>
                <a:r>
                  <a:rPr lang="en-US" sz="22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r>
                  <a:rPr lang="en-US" sz="2200" baseline="-250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n-US" sz="2200" baseline="-250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rgbClr val="1F3864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  <a:tabLst>
                    <a:tab pos="457200" algn="l"/>
                  </a:tabLst>
                </a:pPr>
                <a:r>
                  <a:rPr lang="en-US" sz="2200" spc="-50" dirty="0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cao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mà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đạt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pc="-50" dirty="0" err="1" smtClean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spc="-50" dirty="0">
                    <a:solidFill>
                      <a:srgbClr val="1F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38100"/>
                <a:ext cx="11163299" cy="2671501"/>
              </a:xfrm>
              <a:prstGeom prst="rect">
                <a:avLst/>
              </a:prstGeom>
              <a:blipFill>
                <a:blip r:embed="rId2"/>
                <a:stretch>
                  <a:fillRect l="-654" b="-3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3689" y="2938625"/>
                <a:ext cx="3067050" cy="2460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Tóm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500g = 0,5kg</a:t>
                </a:r>
              </a:p>
              <a:p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=12m/s</a:t>
                </a:r>
              </a:p>
              <a:p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10m/s</a:t>
                </a:r>
                <a:r>
                  <a:rPr lang="en-US" sz="20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W</a:t>
                </a:r>
                <a:r>
                  <a:rPr lang="en-US" sz="20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=?J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z =?m Khi W</a:t>
                </a:r>
                <a:r>
                  <a:rPr lang="en-US" sz="20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1F3864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smtClean="0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0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z = ?m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89" y="2938625"/>
                <a:ext cx="3067050" cy="2460545"/>
              </a:xfrm>
              <a:prstGeom prst="rect">
                <a:avLst/>
              </a:prstGeom>
              <a:blipFill>
                <a:blip r:embed="rId3"/>
                <a:stretch>
                  <a:fillRect l="-2187" t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290" y="2938625"/>
                <a:ext cx="5315629" cy="3809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    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Gốc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.0,5.12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+ 0</a:t>
                </a:r>
                <a:r>
                  <a:rPr lang="en-US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36J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z = 0)</a:t>
                </a:r>
              </a:p>
              <a:p>
                <a:r>
                  <a:rPr lang="en-US" sz="2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1F3864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1F3864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4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 = 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1F3864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.0,5.10.z =&gt; z = 4,8 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290" y="2938625"/>
                <a:ext cx="5315629" cy="3809633"/>
              </a:xfrm>
              <a:prstGeom prst="rect">
                <a:avLst/>
              </a:prstGeom>
              <a:blipFill>
                <a:blip r:embed="rId4"/>
                <a:stretch>
                  <a:fillRect l="-1720" t="-1280" b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294916" y="3212931"/>
                <a:ext cx="3962400" cy="22631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mv</a:t>
                </a:r>
                <a:r>
                  <a:rPr lang="en-US" sz="22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mgz</a:t>
                </a:r>
                <a:endParaRPr lang="en-US" sz="22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+ 0,5.10.z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 = 0)</a:t>
                </a:r>
                <a:endParaRPr lang="en-US" sz="22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=W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2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 = 0,5.10.z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=&gt; z</a:t>
                </a:r>
                <a:r>
                  <a:rPr lang="en-US" sz="220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r>
                  <a:rPr lang="en-US" sz="2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7,2m  </a:t>
                </a:r>
                <a:endParaRPr lang="en-US" sz="2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4916" y="3212931"/>
                <a:ext cx="3962400" cy="2263184"/>
              </a:xfrm>
              <a:prstGeom prst="rect">
                <a:avLst/>
              </a:prstGeom>
              <a:blipFill>
                <a:blip r:embed="rId5"/>
                <a:stretch>
                  <a:fillRect l="-2000" t="-1887" b="-4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25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50831" y="1185422"/>
                <a:ext cx="9167446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b="1" smtClean="0">
                    <a:solidFill>
                      <a:srgbClr val="FF0000"/>
                    </a:solidFill>
                  </a:rPr>
                  <a:t>1. </a:t>
                </a:r>
                <a:r>
                  <a:rPr lang="vi-VN" sz="2400" b="1" smtClean="0">
                    <a:solidFill>
                      <a:srgbClr val="FF0000"/>
                    </a:solidFill>
                  </a:rPr>
                  <a:t>Động </a:t>
                </a:r>
                <a:r>
                  <a:rPr lang="vi-VN" sz="2400" b="1">
                    <a:solidFill>
                      <a:srgbClr val="FF0000"/>
                    </a:solidFill>
                  </a:rPr>
                  <a:t>lượng</a:t>
                </a:r>
                <a:r>
                  <a:rPr lang="vi-VN" sz="2400"/>
                  <a:t>  </a:t>
                </a:r>
                <a:endParaRPr lang="en-US" sz="240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vi-VN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</a:rPr>
                        <m:t>.</m:t>
                      </m:r>
                      <m:r>
                        <m:rPr>
                          <m:nor/>
                        </m:rPr>
                        <a:rPr lang="vi-VN" sz="2400"/>
                        <m:t> </m:t>
                      </m:r>
                      <m:acc>
                        <m:accPr>
                          <m:chr m:val="⃗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n-US" sz="2400" smtClean="0"/>
              </a:p>
              <a:p>
                <a:pPr algn="just"/>
                <a:endParaRPr lang="en-US" sz="2400" smtClean="0"/>
              </a:p>
              <a:p>
                <a:pPr algn="ctr"/>
                <a:r>
                  <a:rPr lang="vi-VN" sz="2400"/>
                  <a:t>    Đơn vị động lượng là kg.m/s hoặc N.s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831" y="1185422"/>
                <a:ext cx="9167446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997" t="-3488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50831" y="3121907"/>
                <a:ext cx="9167446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2400" smtClean="0"/>
                  <a:t> </a:t>
                </a:r>
                <a:r>
                  <a:rPr lang="en-US" sz="2400" b="1" smtClean="0">
                    <a:solidFill>
                      <a:srgbClr val="FF0000"/>
                    </a:solidFill>
                  </a:rPr>
                  <a:t>2. </a:t>
                </a:r>
                <a:r>
                  <a:rPr lang="vi-VN" sz="2400" b="1" smtClean="0">
                    <a:solidFill>
                      <a:srgbClr val="FF0000"/>
                    </a:solidFill>
                  </a:rPr>
                  <a:t>Định </a:t>
                </a:r>
                <a:r>
                  <a:rPr lang="vi-VN" sz="2400" b="1">
                    <a:solidFill>
                      <a:srgbClr val="FF0000"/>
                    </a:solidFill>
                  </a:rPr>
                  <a:t>luật bảo toàn động lượng </a:t>
                </a:r>
                <a:endParaRPr lang="en-US" sz="2400" b="1" smtClean="0">
                  <a:solidFill>
                    <a:srgbClr val="FF0000"/>
                  </a:solidFill>
                </a:endParaRPr>
              </a:p>
              <a:p>
                <a:pPr algn="just"/>
                <a:endParaRPr lang="en-US" sz="2400" b="1" smtClean="0">
                  <a:solidFill>
                    <a:srgbClr val="FF0000"/>
                  </a:solidFill>
                </a:endParaRPr>
              </a:p>
              <a:p>
                <a:pPr algn="just"/>
                <a:r>
                  <a:rPr lang="vi-VN" sz="2400"/>
                  <a:t>    </a:t>
                </a:r>
                <a:r>
                  <a:rPr lang="vi-VN" sz="2400" smtClean="0"/>
                  <a:t>Động </a:t>
                </a:r>
                <a:r>
                  <a:rPr lang="vi-VN" sz="2400"/>
                  <a:t>lượng của một hệ cô lập là một đại lượng được bảo </a:t>
                </a:r>
                <a:r>
                  <a:rPr lang="vi-VN" sz="2400" smtClean="0"/>
                  <a:t>toàn</a:t>
                </a:r>
                <a:endParaRPr lang="en-US" sz="2400" smtClean="0"/>
              </a:p>
              <a:p>
                <a:pPr algn="just"/>
                <a:endParaRPr lang="vi-VN" sz="2400"/>
              </a:p>
              <a:p>
                <a:pPr algn="ctr"/>
                <a:r>
                  <a:rPr lang="vi-VN" sz="2400"/>
                  <a:t>   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+…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𝑘h</m:t>
                    </m:r>
                    <m:r>
                      <a:rPr lang="en-US" sz="2400" b="0" i="1" smtClean="0">
                        <a:latin typeface="Cambria Math"/>
                      </a:rPr>
                      <m:t>ô</m:t>
                    </m:r>
                    <m:r>
                      <a:rPr lang="en-US" sz="2400" b="0" i="1" smtClean="0">
                        <a:latin typeface="Cambria Math"/>
                      </a:rPr>
                      <m:t>𝑛𝑔</m:t>
                    </m:r>
                    <m:r>
                      <a:rPr lang="en-US" sz="2400" b="0" i="1" smtClean="0">
                        <a:latin typeface="Cambria Math"/>
                      </a:rPr>
                      <m:t> đổ</m:t>
                    </m:r>
                    <m:r>
                      <a:rPr lang="en-US" sz="2400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sz="2400" smtClean="0"/>
              </a:p>
              <a:p>
                <a:pPr algn="just"/>
                <a:endParaRPr lang="vi-VN" sz="240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831" y="3121907"/>
                <a:ext cx="9167446" cy="2308324"/>
              </a:xfrm>
              <a:prstGeom prst="rect">
                <a:avLst/>
              </a:prstGeom>
              <a:blipFill rotWithShape="1">
                <a:blip r:embed="rId3"/>
                <a:stretch>
                  <a:fillRect t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54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34258" y="2955681"/>
            <a:ext cx="9391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EM VÀ HẸN GẶP LẠI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519390"/>
            <a:ext cx="89212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Một vật có m = 1kg đang chuyển động với vận tốc v = 2m/s. Tính động lượng của vật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3105835"/>
            <a:ext cx="89212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Một vật có khối lượng m = 2kg, có động lượng 6kg.m/s, vật đang chuyển động với vận tốc bao nhiêu?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110840" y="1696888"/>
                <a:ext cx="38694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𝑝</m:t>
                      </m:r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𝑣</m:t>
                      </m:r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=1.2=2 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𝑘𝑔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/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𝑠</m:t>
                      </m:r>
                    </m:oMath>
                  </m:oMathPara>
                </a14:m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840" y="1696888"/>
                <a:ext cx="3869457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130928" y="4229073"/>
                <a:ext cx="4063741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𝑝</m:t>
                    </m:r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𝑣</m:t>
                    </m:r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= 3 m/s</a:t>
                </a:r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928" y="4229073"/>
                <a:ext cx="4063741" cy="616644"/>
              </a:xfrm>
              <a:prstGeom prst="rect">
                <a:avLst/>
              </a:prstGeom>
              <a:blipFill rotWithShape="1">
                <a:blip r:embed="rId3"/>
                <a:stretch>
                  <a:fillRect r="-1051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73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58461" y="659012"/>
                <a:ext cx="10117015" cy="1984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400" b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Bài </a:t>
                </a:r>
                <a:r>
                  <a:rPr lang="en-US" sz="2400" b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vi-VN" sz="2400" b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vi-VN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Hai vật có khối lượng m</a:t>
                </a:r>
                <a:r>
                  <a:rPr lang="vi-VN" sz="24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= 5 kg, m</a:t>
                </a:r>
                <a:r>
                  <a:rPr lang="vi-VN" sz="24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= 10 kg chuyển động với các vận tốc v</a:t>
                </a:r>
                <a:r>
                  <a:rPr lang="vi-VN" sz="24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= 4 m/s và v</a:t>
                </a:r>
                <a:r>
                  <a:rPr lang="vi-VN" sz="24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= 2 m/s. Tìm tổng động lượng </a:t>
                </a:r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(độ 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lớn) của hệ trong các trường hợp:</a:t>
                </a:r>
              </a:p>
              <a:p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a.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vi-VN" sz="2400" i="1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  <m:r>
                          <a:rPr lang="vi-VN" sz="2400" i="1" baseline="-250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</m:acc>
                    <m:r>
                      <a:rPr lang="vi-VN" sz="240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và 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vi-VN" sz="2400" i="1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  <m:r>
                          <a:rPr lang="en-US" sz="2400" b="0" i="1" baseline="-2500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acc>
                    <m:r>
                      <a:rPr lang="vi-VN" sz="2400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cùng hướng.</a:t>
                </a:r>
              </a:p>
              <a:p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b. 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vi-VN" sz="2400" i="1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  <m:r>
                          <a:rPr lang="vi-VN" sz="2400" i="1" baseline="-250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</m:acc>
                    <m:r>
                      <a:rPr lang="vi-VN" sz="2400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và 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vi-VN" sz="2400" i="1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  <m:r>
                          <a:rPr lang="en-US" sz="2400" i="1" baseline="-250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acc>
                    <m:r>
                      <a:rPr lang="vi-VN" sz="2400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 cùng 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ngược chiều</a:t>
                </a:r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461" y="659012"/>
                <a:ext cx="10117015" cy="1984069"/>
              </a:xfrm>
              <a:prstGeom prst="rect">
                <a:avLst/>
              </a:prstGeom>
              <a:blipFill rotWithShape="1">
                <a:blip r:embed="rId2"/>
                <a:stretch>
                  <a:fillRect l="-904" t="-2454" r="-783" b="-3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048000" y="3105835"/>
            <a:ext cx="8159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a. Độ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lớn: p = p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+ p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= m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v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+ m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v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= 5.4 + 10.2 = 40 kg.m/s.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0" y="3865657"/>
                <a:ext cx="6020238" cy="532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b. Độ </a:t>
                </a:r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lớn: p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  <m:r>
                          <a:rPr lang="en-US" sz="2400" i="1" baseline="-250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 − 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  <m:r>
                          <a:rPr lang="en-US" sz="2400" i="1" baseline="-250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 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400" baseline="-2500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400" baseline="-2500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400" baseline="-2500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400" baseline="-2500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  = 0.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865657"/>
                <a:ext cx="6020238" cy="532582"/>
              </a:xfrm>
              <a:prstGeom prst="rect">
                <a:avLst/>
              </a:prstGeom>
              <a:blipFill rotWithShape="1">
                <a:blip r:embed="rId3"/>
                <a:stretch>
                  <a:fillRect l="-1518" r="-607" b="-21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800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73967"/>
            <a:ext cx="9190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Một viên bi có khối lượng m</a:t>
            </a:r>
            <a:r>
              <a:rPr lang="vi-VN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 = 500 g đang chuyển động với vận tốc 12m/s đến va chạm với viên bi có khối lượng m</a:t>
            </a:r>
            <a:r>
              <a:rPr 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 = 3,5 kg đang chuyển động với vận tốc 4 m/s. Sau va chạm 2 viên bi dính vào nhau và cùng chuyển động với vận tốc là bao nhiêu?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03077" y="2637473"/>
                <a:ext cx="5556738" cy="29175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Chọn chiều dương là chiều chuyển động</a:t>
                </a:r>
              </a:p>
              <a:p>
                <a:pPr algn="just"/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Áp dụng định luật bào toàn động lượng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a:rPr lang="en-US" sz="2400" i="1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a:rPr lang="en-US" sz="2400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en-US" sz="240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  <m:t>↔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vi-VN" sz="240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𝑣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 (1)</a:t>
                </a:r>
              </a:p>
              <a:p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Chiếu (1) lên chiều dương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  <m:t>↔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</a:p>
              <a:p>
                <a:r>
                  <a:rPr lang="en-US" sz="2400" b="0" smtClean="0">
                    <a:cs typeface="Times New Roman" pitchFamily="18" charset="0"/>
                  </a:rPr>
                  <a:t>→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>
                            <a:latin typeface="Times New Roman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>
                            <a:cs typeface="Times New Roman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0,5.12+3,5.4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0,5+3,5</m:t>
                        </m:r>
                      </m:den>
                    </m:f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= 5m/s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077" y="2637473"/>
                <a:ext cx="5556738" cy="2917530"/>
              </a:xfrm>
              <a:prstGeom prst="rect">
                <a:avLst/>
              </a:prstGeom>
              <a:blipFill rotWithShape="1">
                <a:blip r:embed="rId2"/>
                <a:stretch>
                  <a:fillRect l="-1645" t="-1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73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3723" y="1572364"/>
            <a:ext cx="10902462" cy="144655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</a:p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SUẤT</a:t>
            </a:r>
            <a:endParaRPr lang="en-US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3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62554" y="1492332"/>
            <a:ext cx="8721969" cy="3416320"/>
            <a:chOff x="2262554" y="1492332"/>
            <a:chExt cx="8721969" cy="3416320"/>
          </a:xfrm>
        </p:grpSpPr>
        <p:sp>
          <p:nvSpPr>
            <p:cNvPr id="2" name="Rectangle 1"/>
            <p:cNvSpPr/>
            <p:nvPr/>
          </p:nvSpPr>
          <p:spPr>
            <a:xfrm>
              <a:off x="2262554" y="1492332"/>
              <a:ext cx="8721969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1. Công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      A = </a:t>
              </a: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F.s.cosα</a:t>
              </a:r>
            </a:p>
            <a:p>
              <a:pPr lvl="0" algn="just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  <a:cs typeface="Times New Roman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Đơn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vị của công là </a:t>
              </a: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Jun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kí hiệu là J</a:t>
              </a: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  <a:cs typeface="Times New Roman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Công suất</a:t>
              </a: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Đơn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vị của công suất là O</a:t>
              </a:r>
              <a:r>
                <a:rPr lang="en-US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át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kí hiệu là W.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" name="Picture 2" descr="Vật Lí lớp 10 | Chuyên đề: Lý thuyết và Bài tập Vật Lí 10 có đáp á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738" y="3376246"/>
              <a:ext cx="4295600" cy="807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06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45916" y="3831577"/>
            <a:ext cx="40908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2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91068" y="3690371"/>
            <a:ext cx="8345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 gàu nước có khối lượng 15 kg được kéo cho chuyển động thẳng đều lên độ cao 5m trong khoảng thời gian 1 phút 15 giây. Tính công suất trung bình của lực kéo. Lấy g = 10 m/s</a:t>
            </a:r>
            <a:r>
              <a:rPr lang="en-US" sz="24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791068" y="4985258"/>
                <a:ext cx="8345854" cy="159787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Công để kéo gàu nước lên thẳng đều bằng công của trọng lực.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Suy ra công suất trung bình của lực kéo:</a:t>
                </a:r>
              </a:p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𝑔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∝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15.10.5.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(60+15)</m:t>
                          </m:r>
                        </m:den>
                      </m:f>
                      <m:r>
                        <a:rPr lang="en-US" sz="2400">
                          <a:latin typeface="Cambria Math"/>
                          <a:cs typeface="Times New Roman" pitchFamily="18" charset="0"/>
                        </a:rPr>
                        <m:t>=10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cs typeface="Times New Roman" pitchFamily="18" charset="0"/>
                        </a:rPr>
                        <m:t>W</m:t>
                      </m:r>
                    </m:oMath>
                  </m:oMathPara>
                </a14:m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068" y="4985258"/>
                <a:ext cx="8345854" cy="1597873"/>
              </a:xfrm>
              <a:prstGeom prst="rect">
                <a:avLst/>
              </a:prstGeom>
              <a:blipFill rotWithShape="1">
                <a:blip r:embed="rId2"/>
                <a:stretch>
                  <a:fillRect l="-1169" t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791068" y="934856"/>
            <a:ext cx="83458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Một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người kéo một hòm gỗ khối lượng 80 kg trượt trên sàn nhà bằng một dây có phương hợp góc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so với phương nằm ngang. Lực tác dụng lên dây bằng 150 N. Tính công của lực đó khi hòm trượt đi được 20 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               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43295" y="2702113"/>
                <a:ext cx="5820696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𝐹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.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𝑠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.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𝑐𝑜𝑠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∝ =150.20.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𝑐𝑜𝑠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60=1500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𝐽</m:t>
                    </m:r>
                  </m:oMath>
                </a14:m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    </a:t>
                </a:r>
                <a:endParaRPr lang="en-US" sz="240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295" y="2702113"/>
                <a:ext cx="582069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09" b="-14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82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3723" y="1572364"/>
            <a:ext cx="10902462" cy="144655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</a:p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NĂNG - THẾ NĂNG - </a:t>
            </a:r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 NĂNG</a:t>
            </a:r>
            <a:endParaRPr lang="en-US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697" y="4650668"/>
            <a:ext cx="10668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972" y="4542231"/>
            <a:ext cx="10668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6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1408</Words>
  <Application>Microsoft Office PowerPoint</Application>
  <PresentationFormat>Widescreen</PresentationFormat>
  <Paragraphs>264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Century Gothic</vt:lpstr>
      <vt:lpstr>Tahoma</vt:lpstr>
      <vt:lpstr>Times New Roman</vt:lpstr>
      <vt:lpstr>Wingdings</vt:lpstr>
      <vt:lpstr>Wingdings 3</vt:lpstr>
      <vt:lpstr>Office Theme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DELL-PC</dc:creator>
  <cp:lastModifiedBy>Admin</cp:lastModifiedBy>
  <cp:revision>69</cp:revision>
  <dcterms:created xsi:type="dcterms:W3CDTF">2020-04-15T03:04:06Z</dcterms:created>
  <dcterms:modified xsi:type="dcterms:W3CDTF">2021-02-18T06:46:36Z</dcterms:modified>
</cp:coreProperties>
</file>